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2" r:id="rId3"/>
    <p:sldId id="283" r:id="rId4"/>
    <p:sldId id="290" r:id="rId5"/>
    <p:sldId id="291" r:id="rId6"/>
    <p:sldId id="257" r:id="rId7"/>
    <p:sldId id="258" r:id="rId8"/>
    <p:sldId id="277" r:id="rId9"/>
    <p:sldId id="278" r:id="rId10"/>
    <p:sldId id="279" r:id="rId11"/>
    <p:sldId id="280" r:id="rId12"/>
    <p:sldId id="292" r:id="rId13"/>
    <p:sldId id="293" r:id="rId14"/>
    <p:sldId id="294" r:id="rId15"/>
  </p:sldIdLst>
  <p:sldSz cx="14630400" cy="8229600"/>
  <p:notesSz cx="6881813" cy="10002838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1" d="100"/>
          <a:sy n="71" d="100"/>
        </p:scale>
        <p:origin x="1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45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538" tIns="33769" rIns="67538" bIns="3376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538" tIns="33769" rIns="67538" bIns="33769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7CEA2-0DBA-2C7D-44AE-5AA83334A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1A2E4E-B134-DE24-EC73-F9C0AE4589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5BAC6B-C72B-44F8-8510-AE9625BF3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538" tIns="33769" rIns="67538" bIns="33769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0D527-82BC-6C54-EA28-E5DCEF8919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538" tIns="33769" rIns="67538" bIns="33769"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86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4B887-8010-50BC-217C-171C1713D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087A31-4657-7144-F03F-DC6030BE65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5B2230-B03D-6406-0592-FBF7C1D746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538" tIns="33769" rIns="67538" bIns="33769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B74E8-2DF0-FE53-9734-56F2A78777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538" tIns="33769" rIns="67538" bIns="33769"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29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4B887-8010-50BC-217C-171C1713D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087A31-4657-7144-F03F-DC6030BE65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5B2230-B03D-6406-0592-FBF7C1D746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538" tIns="33769" rIns="67538" bIns="33769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B74E8-2DF0-FE53-9734-56F2A78777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538" tIns="33769" rIns="67538" bIns="33769"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84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538" tIns="33769" rIns="67538" bIns="3376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538" tIns="33769" rIns="67538" bIns="33769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94AB8-63FE-D43A-C45F-11E76ED33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2CF877-06AC-56D1-86A0-0BCCFBECBE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9FEA4F-3540-6DAA-FD28-8C9E910854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538" tIns="33769" rIns="67538" bIns="33769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56CB4-65D0-3101-8EAE-35AA585125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538" tIns="33769" rIns="67538" bIns="33769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86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538" tIns="33769" rIns="67538" bIns="3376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538" tIns="33769" rIns="67538" bIns="33769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538" tIns="33769" rIns="67538" bIns="3376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538" tIns="33769" rIns="67538" bIns="33769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8F74B-0354-5512-8666-43A06737A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CBAF30-B372-EA50-342B-0A1A014E6C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670FA1-D643-9DE5-51D7-E8839B647F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538" tIns="33769" rIns="67538" bIns="33769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2C0E9-0C17-A941-C77E-0613B3E49B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538" tIns="33769" rIns="67538" bIns="33769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47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FD97E-A264-5AAF-D41D-31A4574D3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49EA72-DA20-AD10-31AB-07781C33BF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BE87C3-90D2-BA54-5DDD-73C5B3E59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538" tIns="33769" rIns="67538" bIns="33769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82E3F-D646-22FD-88BF-6D00A463F3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538" tIns="33769" rIns="67538" bIns="33769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33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6008C-9D49-895A-E3BF-D1C79C722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549D31-9FEB-7FA4-304C-363E00F952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829C50-5695-7D94-40B5-28D1AE0F09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538" tIns="33769" rIns="67538" bIns="33769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1A68D-C25D-28B2-A9C6-3F063C83B4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538" tIns="33769" rIns="67538" bIns="33769"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87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70447-34DD-387B-BDBB-7D87C6433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36D379-73FB-30C0-90EC-5D3B023488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C7318E-A540-6B42-A86A-3C7684B9D2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538" tIns="33769" rIns="67538" bIns="33769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E2AA1-4998-AC37-A45C-22ECDCD2DF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538" tIns="33769" rIns="67538" bIns="33769"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13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jpg"/><Relationship Id="rId5" Type="http://schemas.openxmlformats.org/officeDocument/2006/relationships/image" Target="../media/image31.png"/><Relationship Id="rId10" Type="http://schemas.openxmlformats.org/officeDocument/2006/relationships/image" Target="../media/image36.jp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02247" y="1910654"/>
            <a:ext cx="7539507" cy="20956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Il </a:t>
            </a:r>
            <a:r>
              <a:rPr lang="en-US" sz="5249" b="1" dirty="0" err="1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Volontariato</a:t>
            </a:r>
            <a:endParaRPr lang="en-US" sz="5249" b="1" dirty="0">
              <a:solidFill>
                <a:srgbClr val="1B1B27"/>
              </a:solidFill>
              <a:latin typeface="Raleway" pitchFamily="34" charset="0"/>
              <a:ea typeface="Raleway" pitchFamily="34" charset="-122"/>
              <a:cs typeface="Raleway" pitchFamily="34" charset="-120"/>
            </a:endParaRPr>
          </a:p>
          <a:p>
            <a:pPr marL="0" indent="0" algn="ctr">
              <a:buNone/>
            </a:pPr>
            <a:r>
              <a:rPr lang="en-US" sz="3600" b="1" dirty="0" err="1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nell’Unità</a:t>
            </a:r>
            <a:r>
              <a:rPr lang="en-US" sz="360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Pastorale Beata Paola </a:t>
            </a:r>
            <a:r>
              <a:rPr lang="en-US" sz="3600" b="1" dirty="0" err="1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Montaldi</a:t>
            </a:r>
            <a:endParaRPr lang="en-US" sz="3600" b="1" dirty="0">
              <a:solidFill>
                <a:srgbClr val="1B1B27"/>
              </a:solidFill>
              <a:latin typeface="Raleway" pitchFamily="34" charset="0"/>
              <a:ea typeface="Raleway" pitchFamily="34" charset="-122"/>
              <a:cs typeface="Raleway" pitchFamily="34" charset="-120"/>
            </a:endParaRPr>
          </a:p>
          <a:p>
            <a:pPr marL="0" indent="0" algn="ctr">
              <a:lnSpc>
                <a:spcPts val="6561"/>
              </a:lnSpc>
              <a:buNone/>
            </a:pPr>
            <a:endParaRPr lang="en-US" sz="5249" dirty="0"/>
          </a:p>
        </p:txBody>
      </p:sp>
      <p:sp>
        <p:nvSpPr>
          <p:cNvPr id="9" name="Text 2">
            <a:extLst>
              <a:ext uri="{FF2B5EF4-FFF2-40B4-BE49-F238E27FC236}">
                <a16:creationId xmlns:a16="http://schemas.microsoft.com/office/drawing/2014/main" id="{D5D56D23-FF63-C5C1-4CD9-017770B30C04}"/>
              </a:ext>
            </a:extLst>
          </p:cNvPr>
          <p:cNvSpPr/>
          <p:nvPr/>
        </p:nvSpPr>
        <p:spPr>
          <a:xfrm>
            <a:off x="1160740" y="3396342"/>
            <a:ext cx="6822519" cy="24128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320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INCONTRA</a:t>
            </a:r>
          </a:p>
          <a:p>
            <a:pPr marL="0" indent="0" algn="ctr">
              <a:lnSpc>
                <a:spcPts val="6561"/>
              </a:lnSpc>
              <a:buNone/>
            </a:pPr>
            <a:r>
              <a:rPr lang="en-US" sz="5250" b="1" dirty="0">
                <a:solidFill>
                  <a:srgbClr val="1B1B27"/>
                </a:solidFill>
                <a:latin typeface="Raleway" pitchFamily="34" charset="0"/>
              </a:rPr>
              <a:t>il </a:t>
            </a:r>
            <a:r>
              <a:rPr lang="en-US" sz="5250" b="1" dirty="0" err="1">
                <a:solidFill>
                  <a:srgbClr val="1B1B27"/>
                </a:solidFill>
                <a:latin typeface="Raleway" pitchFamily="34" charset="0"/>
              </a:rPr>
              <a:t>Vescovo</a:t>
            </a:r>
            <a:r>
              <a:rPr lang="en-US" sz="5250" b="1" dirty="0">
                <a:solidFill>
                  <a:srgbClr val="1B1B27"/>
                </a:solidFill>
                <a:latin typeface="Raleway" pitchFamily="34" charset="0"/>
              </a:rPr>
              <a:t> Marco </a:t>
            </a:r>
            <a:r>
              <a:rPr lang="en-US" sz="5250" b="1" dirty="0" err="1">
                <a:solidFill>
                  <a:srgbClr val="1B1B27"/>
                </a:solidFill>
                <a:latin typeface="Raleway" pitchFamily="34" charset="0"/>
              </a:rPr>
              <a:t>Busca</a:t>
            </a:r>
            <a:endParaRPr lang="en-US" sz="5250" b="1" dirty="0">
              <a:solidFill>
                <a:srgbClr val="1B1B27"/>
              </a:solidFill>
              <a:latin typeface="Raleway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23B327E-585B-4226-E738-7E4B72147CA8}"/>
              </a:ext>
            </a:extLst>
          </p:cNvPr>
          <p:cNvSpPr txBox="1"/>
          <p:nvPr/>
        </p:nvSpPr>
        <p:spPr>
          <a:xfrm>
            <a:off x="793820" y="5039694"/>
            <a:ext cx="7315200" cy="786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2000" b="1" dirty="0">
                <a:solidFill>
                  <a:srgbClr val="1B1B27"/>
                </a:solidFill>
                <a:latin typeface="Raleway" pitchFamily="34" charset="0"/>
              </a:rPr>
              <a:t>9 Marzo 2024</a:t>
            </a:r>
            <a:endParaRPr lang="en-US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E4360-5904-A765-432E-2E160F4DF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5288039D-2343-B89F-BB63-023F22A921F3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6D5143D8-FD95-8972-6A67-AC3CB34DCC27}"/>
              </a:ext>
            </a:extLst>
          </p:cNvPr>
          <p:cNvSpPr/>
          <p:nvPr/>
        </p:nvSpPr>
        <p:spPr>
          <a:xfrm>
            <a:off x="0" y="0"/>
            <a:ext cx="14630400" cy="8296751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9D0EED70-0724-3DD6-A0E1-9030EE74382E}"/>
              </a:ext>
            </a:extLst>
          </p:cNvPr>
          <p:cNvSpPr/>
          <p:nvPr/>
        </p:nvSpPr>
        <p:spPr>
          <a:xfrm>
            <a:off x="4517033" y="430292"/>
            <a:ext cx="5596333" cy="6053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3200" b="1" dirty="0">
                <a:latin typeface="+mj-lt"/>
              </a:rPr>
              <a:t>IL VOLONTARIATO a Ponti </a:t>
            </a:r>
            <a:r>
              <a:rPr lang="en-ID" sz="3200" b="1" dirty="0" err="1">
                <a:latin typeface="+mj-lt"/>
              </a:rPr>
              <a:t>sul</a:t>
            </a:r>
            <a:r>
              <a:rPr lang="en-ID" sz="3200" b="1" dirty="0">
                <a:latin typeface="+mj-lt"/>
              </a:rPr>
              <a:t> </a:t>
            </a:r>
            <a:r>
              <a:rPr lang="en-ID" sz="3200" b="1" dirty="0" err="1">
                <a:latin typeface="+mj-lt"/>
              </a:rPr>
              <a:t>Mincio</a:t>
            </a:r>
            <a:endParaRPr lang="en-ID" sz="3200" b="1" dirty="0">
              <a:latin typeface="+mj-l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715CFDF-D0BE-BA7F-A22D-41F17CEFA500}"/>
              </a:ext>
            </a:extLst>
          </p:cNvPr>
          <p:cNvSpPr txBox="1"/>
          <p:nvPr/>
        </p:nvSpPr>
        <p:spPr>
          <a:xfrm>
            <a:off x="4166142" y="5305296"/>
            <a:ext cx="22386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b="1" dirty="0"/>
              <a:t>NAKUPENDA</a:t>
            </a:r>
            <a:endParaRPr lang="it-IT" sz="3000" b="1" i="1" dirty="0"/>
          </a:p>
        </p:txBody>
      </p:sp>
      <p:pic>
        <p:nvPicPr>
          <p:cNvPr id="6" name="image15.png" title="Immagine">
            <a:extLst>
              <a:ext uri="{FF2B5EF4-FFF2-40B4-BE49-F238E27FC236}">
                <a16:creationId xmlns:a16="http://schemas.microsoft.com/office/drawing/2014/main" id="{00000000-0008-0000-0000-00001B000000}"/>
              </a:ext>
            </a:extLst>
          </p:cNvPr>
          <p:cNvPicPr preferRelativeResize="0"/>
          <p:nvPr/>
        </p:nvPicPr>
        <p:blipFill>
          <a:blip r:embed="rId3" cstate="print"/>
          <a:stretch>
            <a:fillRect/>
          </a:stretch>
        </p:blipFill>
        <p:spPr>
          <a:xfrm>
            <a:off x="5056208" y="2609979"/>
            <a:ext cx="2000250" cy="1221042"/>
          </a:xfrm>
          <a:prstGeom prst="rect">
            <a:avLst/>
          </a:prstGeom>
          <a:noFill/>
        </p:spPr>
      </p:pic>
      <p:pic>
        <p:nvPicPr>
          <p:cNvPr id="7" name="image21.png" title="Immagine">
            <a:extLst>
              <a:ext uri="{FF2B5EF4-FFF2-40B4-BE49-F238E27FC236}">
                <a16:creationId xmlns:a16="http://schemas.microsoft.com/office/drawing/2014/main" id="{00000000-0008-0000-0000-00002A000000}"/>
              </a:ext>
            </a:extLst>
          </p:cNvPr>
          <p:cNvPicPr preferRelativeResize="0"/>
          <p:nvPr/>
        </p:nvPicPr>
        <p:blipFill>
          <a:blip r:embed="rId4" cstate="print"/>
          <a:stretch>
            <a:fillRect/>
          </a:stretch>
        </p:blipFill>
        <p:spPr>
          <a:xfrm>
            <a:off x="2285698" y="2709862"/>
            <a:ext cx="1876425" cy="876300"/>
          </a:xfrm>
          <a:prstGeom prst="rect">
            <a:avLst/>
          </a:prstGeom>
          <a:noFill/>
        </p:spPr>
      </p:pic>
      <p:pic>
        <p:nvPicPr>
          <p:cNvPr id="8" name="image16.png" title="Immagine">
            <a:extLst>
              <a:ext uri="{FF2B5EF4-FFF2-40B4-BE49-F238E27FC236}">
                <a16:creationId xmlns:a16="http://schemas.microsoft.com/office/drawing/2014/main" id="{00000000-0008-0000-0000-00001C000000}"/>
              </a:ext>
            </a:extLst>
          </p:cNvPr>
          <p:cNvPicPr preferRelativeResize="0"/>
          <p:nvPr/>
        </p:nvPicPr>
        <p:blipFill>
          <a:blip r:embed="rId5" cstate="print"/>
          <a:stretch>
            <a:fillRect/>
          </a:stretch>
        </p:blipFill>
        <p:spPr>
          <a:xfrm>
            <a:off x="10857878" y="2414027"/>
            <a:ext cx="1590675" cy="1628775"/>
          </a:xfrm>
          <a:prstGeom prst="rect">
            <a:avLst/>
          </a:prstGeom>
          <a:noFill/>
        </p:spPr>
      </p:pic>
      <p:pic>
        <p:nvPicPr>
          <p:cNvPr id="9" name="image13.png" title="Immagine">
            <a:extLst>
              <a:ext uri="{FF2B5EF4-FFF2-40B4-BE49-F238E27FC236}">
                <a16:creationId xmlns:a16="http://schemas.microsoft.com/office/drawing/2014/main" id="{00000000-0008-0000-0000-00001D000000}"/>
              </a:ext>
            </a:extLst>
          </p:cNvPr>
          <p:cNvPicPr preferRelativeResize="0"/>
          <p:nvPr/>
        </p:nvPicPr>
        <p:blipFill>
          <a:blip r:embed="rId6" cstate="print"/>
          <a:stretch>
            <a:fillRect/>
          </a:stretch>
        </p:blipFill>
        <p:spPr>
          <a:xfrm>
            <a:off x="7569056" y="4666347"/>
            <a:ext cx="1771650" cy="1352550"/>
          </a:xfrm>
          <a:prstGeom prst="rect">
            <a:avLst/>
          </a:prstGeom>
          <a:noFill/>
        </p:spPr>
      </p:pic>
      <p:pic>
        <p:nvPicPr>
          <p:cNvPr id="10" name="image14.png" title="Immagine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 preferRelativeResize="0"/>
          <p:nvPr/>
        </p:nvPicPr>
        <p:blipFill>
          <a:blip r:embed="rId7" cstate="print"/>
          <a:stretch>
            <a:fillRect/>
          </a:stretch>
        </p:blipFill>
        <p:spPr>
          <a:xfrm>
            <a:off x="10857878" y="4990970"/>
            <a:ext cx="1828800" cy="868323"/>
          </a:xfrm>
          <a:prstGeom prst="rect">
            <a:avLst/>
          </a:prstGeom>
          <a:noFill/>
        </p:spPr>
      </p:pic>
      <p:pic>
        <p:nvPicPr>
          <p:cNvPr id="11" name="image17.png" title="Immagine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 preferRelativeResize="0"/>
          <p:nvPr/>
        </p:nvPicPr>
        <p:blipFill>
          <a:blip r:embed="rId8" cstate="print"/>
          <a:stretch>
            <a:fillRect/>
          </a:stretch>
        </p:blipFill>
        <p:spPr>
          <a:xfrm>
            <a:off x="2033285" y="5014053"/>
            <a:ext cx="1190625" cy="1257300"/>
          </a:xfrm>
          <a:prstGeom prst="rect">
            <a:avLst/>
          </a:prstGeom>
          <a:noFill/>
        </p:spPr>
      </p:pic>
      <p:pic>
        <p:nvPicPr>
          <p:cNvPr id="12" name="image19.png" title="Immagine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 preferRelativeResize="0"/>
          <p:nvPr/>
        </p:nvPicPr>
        <p:blipFill>
          <a:blip r:embed="rId9" cstate="print"/>
          <a:stretch>
            <a:fillRect/>
          </a:stretch>
        </p:blipFill>
        <p:spPr>
          <a:xfrm>
            <a:off x="7950543" y="2609979"/>
            <a:ext cx="2533526" cy="690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7646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C9F5F-9B44-10AB-1F18-B5D215EF9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11BA8D37-FFB8-024E-3C02-B58C7E08A16F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091AA722-5819-1B3A-C246-FCEB308B31C3}"/>
              </a:ext>
            </a:extLst>
          </p:cNvPr>
          <p:cNvSpPr/>
          <p:nvPr/>
        </p:nvSpPr>
        <p:spPr>
          <a:xfrm>
            <a:off x="0" y="0"/>
            <a:ext cx="14630400" cy="8296751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schermata, diagramma, Carattere&#10;&#10;Descrizione generata automaticamente">
            <a:extLst>
              <a:ext uri="{FF2B5EF4-FFF2-40B4-BE49-F238E27FC236}">
                <a16:creationId xmlns:a16="http://schemas.microsoft.com/office/drawing/2014/main" id="{3E335B15-8EE7-B0DE-7E7C-3BB2C17BB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371475"/>
            <a:ext cx="13335000" cy="74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2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A9F1F-FAAF-FECC-12AA-C52C3A29C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BDDEE278-11DC-1B63-15BA-BCAA1853BFCE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6DC674B5-6121-74DD-80A0-C336F6E74B30}"/>
              </a:ext>
            </a:extLst>
          </p:cNvPr>
          <p:cNvSpPr/>
          <p:nvPr/>
        </p:nvSpPr>
        <p:spPr>
          <a:xfrm>
            <a:off x="0" y="0"/>
            <a:ext cx="14630400" cy="8296751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14" name="Immagine 13" descr="Immagine che contiene testo, schermata, diagramma, Carattere&#10;&#10;Descrizione generata automaticamente">
            <a:extLst>
              <a:ext uri="{FF2B5EF4-FFF2-40B4-BE49-F238E27FC236}">
                <a16:creationId xmlns:a16="http://schemas.microsoft.com/office/drawing/2014/main" id="{38D09BF9-D0D2-0A98-CF99-EBB8A6CD1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371475"/>
            <a:ext cx="13335000" cy="74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31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F0EDD-2B5F-E4A8-20DD-3AC95E34C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5F06E35E-2D3B-01C1-56A5-0698EBE5A061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EDF06426-6064-0578-7E1C-EA43B1179506}"/>
              </a:ext>
            </a:extLst>
          </p:cNvPr>
          <p:cNvSpPr/>
          <p:nvPr/>
        </p:nvSpPr>
        <p:spPr>
          <a:xfrm>
            <a:off x="0" y="0"/>
            <a:ext cx="14630400" cy="8296751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it-IT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398763A2-89BE-B556-EDAE-321A641E0164}"/>
              </a:ext>
            </a:extLst>
          </p:cNvPr>
          <p:cNvSpPr/>
          <p:nvPr/>
        </p:nvSpPr>
        <p:spPr>
          <a:xfrm>
            <a:off x="7398834" y="1226634"/>
            <a:ext cx="6311590" cy="631159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88E32830-049A-6F15-40E4-8B7899F31471}"/>
              </a:ext>
            </a:extLst>
          </p:cNvPr>
          <p:cNvSpPr/>
          <p:nvPr/>
        </p:nvSpPr>
        <p:spPr>
          <a:xfrm>
            <a:off x="543622" y="1226634"/>
            <a:ext cx="6311590" cy="63115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2018CB1A-9B23-0311-4B06-755F478F0733}"/>
              </a:ext>
            </a:extLst>
          </p:cNvPr>
          <p:cNvSpPr/>
          <p:nvPr/>
        </p:nvSpPr>
        <p:spPr>
          <a:xfrm>
            <a:off x="2767082" y="414535"/>
            <a:ext cx="1749952" cy="6053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3200" b="1" dirty="0" err="1">
                <a:latin typeface="+mj-lt"/>
              </a:rPr>
              <a:t>Difficoltà</a:t>
            </a:r>
            <a:endParaRPr lang="en-ID" sz="3200" b="1" dirty="0">
              <a:latin typeface="+mj-lt"/>
            </a:endParaRPr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54CFAB28-4DA7-35B8-644C-C13045C7CA1A}"/>
              </a:ext>
            </a:extLst>
          </p:cNvPr>
          <p:cNvSpPr/>
          <p:nvPr/>
        </p:nvSpPr>
        <p:spPr>
          <a:xfrm>
            <a:off x="9679653" y="388719"/>
            <a:ext cx="1749952" cy="6053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3200" b="1" dirty="0" err="1">
                <a:latin typeface="+mj-lt"/>
              </a:rPr>
              <a:t>Proposte</a:t>
            </a:r>
            <a:endParaRPr lang="en-ID" sz="3200" b="1" dirty="0">
              <a:latin typeface="+mj-lt"/>
            </a:endParaRPr>
          </a:p>
        </p:txBody>
      </p:sp>
      <p:sp>
        <p:nvSpPr>
          <p:cNvPr id="35" name="Text 16">
            <a:extLst>
              <a:ext uri="{FF2B5EF4-FFF2-40B4-BE49-F238E27FC236}">
                <a16:creationId xmlns:a16="http://schemas.microsoft.com/office/drawing/2014/main" id="{47B05D35-043C-FB21-F42A-AB02746666A0}"/>
              </a:ext>
            </a:extLst>
          </p:cNvPr>
          <p:cNvSpPr/>
          <p:nvPr/>
        </p:nvSpPr>
        <p:spPr>
          <a:xfrm>
            <a:off x="1769042" y="1675644"/>
            <a:ext cx="4389712" cy="3490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carenza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nuovi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volontari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giovani</a:t>
            </a:r>
            <a:endParaRPr lang="en-US" sz="175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>
              <a:lnSpc>
                <a:spcPts val="2799"/>
              </a:lnSpc>
              <a:buSzPct val="100000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     (x 2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associazioni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)</a:t>
            </a:r>
          </a:p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difficoltà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nell’ascolto</a:t>
            </a:r>
            <a:endParaRPr lang="en-US" sz="175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molte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persone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fragili</a:t>
            </a:r>
            <a:endParaRPr lang="en-US" sz="175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recupero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alcolisti</a:t>
            </a:r>
            <a:endParaRPr lang="en-US" sz="175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difficoltà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burocratiche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piccolo ass.ni </a:t>
            </a:r>
          </a:p>
          <a:p>
            <a:pPr algn="l">
              <a:lnSpc>
                <a:spcPts val="2799"/>
              </a:lnSpc>
              <a:buSzPct val="100000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        (x 2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associazioni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)</a:t>
            </a:r>
          </a:p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mancanza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di rispetto per il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territorio</a:t>
            </a:r>
            <a:endParaRPr lang="en-US" sz="175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povertà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culturale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</a:p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violenza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giovanile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e di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genere</a:t>
            </a:r>
            <a:endParaRPr lang="en-US" sz="175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carenza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di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spazi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per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trovarsi</a:t>
            </a:r>
            <a:endParaRPr lang="en-US" sz="175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Poche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sinergie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giovani</a:t>
            </a:r>
            <a:endParaRPr lang="en-US" sz="175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Mancanza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support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donne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operate al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seno</a:t>
            </a:r>
            <a:endParaRPr lang="en-US" sz="175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Mancanza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conoscenza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corretti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stili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di vita</a:t>
            </a:r>
          </a:p>
        </p:txBody>
      </p:sp>
      <p:sp>
        <p:nvSpPr>
          <p:cNvPr id="36" name="Text 16">
            <a:extLst>
              <a:ext uri="{FF2B5EF4-FFF2-40B4-BE49-F238E27FC236}">
                <a16:creationId xmlns:a16="http://schemas.microsoft.com/office/drawing/2014/main" id="{01007C73-40D5-57B4-FF1A-4BC0102395F7}"/>
              </a:ext>
            </a:extLst>
          </p:cNvPr>
          <p:cNvSpPr/>
          <p:nvPr/>
        </p:nvSpPr>
        <p:spPr>
          <a:xfrm>
            <a:off x="7924406" y="2220666"/>
            <a:ext cx="4389712" cy="3490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confonto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e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sinergia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associazioni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</a:t>
            </a:r>
          </a:p>
          <a:p>
            <a:pPr algn="l">
              <a:lnSpc>
                <a:spcPts val="2799"/>
              </a:lnSpc>
              <a:buSzPct val="100000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      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enti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(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anche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dedicati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),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istituzioni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scuole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parrocchie</a:t>
            </a:r>
            <a:endParaRPr lang="en-US" sz="175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algn="l">
              <a:lnSpc>
                <a:spcPts val="2799"/>
              </a:lnSpc>
              <a:buSzPct val="100000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     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anche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vari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paesi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(x 4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associazioni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)</a:t>
            </a:r>
          </a:p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formazione</a:t>
            </a:r>
            <a:endParaRPr lang="en-US" sz="175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creare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team di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volontari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formati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</a:p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promuovere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la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conoscenza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delle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associazioni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</a:p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diffusione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cultura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ambientale</a:t>
            </a:r>
            <a:endParaRPr lang="en-US" sz="175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sensibilizzazione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tematiche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specifiche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</a:p>
          <a:p>
            <a:pPr algn="l">
              <a:lnSpc>
                <a:spcPts val="2799"/>
              </a:lnSpc>
              <a:buSzPct val="100000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     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soprattutto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giovani</a:t>
            </a:r>
            <a:endParaRPr lang="en-US" sz="175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Tavoli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tematici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partendo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dalle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ass.ni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presenti</a:t>
            </a:r>
            <a:endParaRPr lang="en-US" sz="175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Coinvolgere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professionisti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(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psicologi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etc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)per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supporto</a:t>
            </a:r>
            <a:endParaRPr lang="en-US" sz="175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algn="l">
              <a:lnSpc>
                <a:spcPts val="2799"/>
              </a:lnSpc>
              <a:buSzPct val="100000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      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educativo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e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relazionale</a:t>
            </a:r>
            <a:endParaRPr lang="en-US" sz="175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algn="l">
              <a:lnSpc>
                <a:spcPts val="2799"/>
              </a:lnSpc>
              <a:buSzPct val="100000"/>
            </a:pPr>
            <a:endParaRPr lang="en-US" sz="175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9295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F0EDD-2B5F-E4A8-20DD-3AC95E34C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5F06E35E-2D3B-01C1-56A5-0698EBE5A061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EDF06426-6064-0578-7E1C-EA43B1179506}"/>
              </a:ext>
            </a:extLst>
          </p:cNvPr>
          <p:cNvSpPr/>
          <p:nvPr/>
        </p:nvSpPr>
        <p:spPr>
          <a:xfrm>
            <a:off x="0" y="0"/>
            <a:ext cx="14630400" cy="8296751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it-IT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398763A2-89BE-B556-EDAE-321A641E0164}"/>
              </a:ext>
            </a:extLst>
          </p:cNvPr>
          <p:cNvSpPr/>
          <p:nvPr/>
        </p:nvSpPr>
        <p:spPr>
          <a:xfrm>
            <a:off x="7398834" y="1226634"/>
            <a:ext cx="6311590" cy="63115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88E32830-049A-6F15-40E4-8B7899F31471}"/>
              </a:ext>
            </a:extLst>
          </p:cNvPr>
          <p:cNvSpPr/>
          <p:nvPr/>
        </p:nvSpPr>
        <p:spPr>
          <a:xfrm>
            <a:off x="543622" y="1226634"/>
            <a:ext cx="6311590" cy="63115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2018CB1A-9B23-0311-4B06-755F478F0733}"/>
              </a:ext>
            </a:extLst>
          </p:cNvPr>
          <p:cNvSpPr/>
          <p:nvPr/>
        </p:nvSpPr>
        <p:spPr>
          <a:xfrm>
            <a:off x="2767082" y="414535"/>
            <a:ext cx="1749952" cy="6053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3200" b="1" dirty="0" err="1">
                <a:latin typeface="+mj-lt"/>
              </a:rPr>
              <a:t>Difficoltà</a:t>
            </a:r>
            <a:endParaRPr lang="en-ID" sz="3200" b="1" dirty="0">
              <a:latin typeface="+mj-lt"/>
            </a:endParaRPr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54CFAB28-4DA7-35B8-644C-C13045C7CA1A}"/>
              </a:ext>
            </a:extLst>
          </p:cNvPr>
          <p:cNvSpPr/>
          <p:nvPr/>
        </p:nvSpPr>
        <p:spPr>
          <a:xfrm>
            <a:off x="9679653" y="388719"/>
            <a:ext cx="1749952" cy="6053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3200" b="1" dirty="0" err="1">
                <a:latin typeface="+mj-lt"/>
              </a:rPr>
              <a:t>Proposte</a:t>
            </a:r>
            <a:endParaRPr lang="en-ID" sz="3200" b="1" dirty="0">
              <a:latin typeface="+mj-lt"/>
            </a:endParaRPr>
          </a:p>
        </p:txBody>
      </p:sp>
      <p:sp>
        <p:nvSpPr>
          <p:cNvPr id="35" name="Text 16">
            <a:extLst>
              <a:ext uri="{FF2B5EF4-FFF2-40B4-BE49-F238E27FC236}">
                <a16:creationId xmlns:a16="http://schemas.microsoft.com/office/drawing/2014/main" id="{47B05D35-043C-FB21-F42A-AB02746666A0}"/>
              </a:ext>
            </a:extLst>
          </p:cNvPr>
          <p:cNvSpPr/>
          <p:nvPr/>
        </p:nvSpPr>
        <p:spPr>
          <a:xfrm>
            <a:off x="1769042" y="1675644"/>
            <a:ext cx="4389712" cy="3490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carenza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nuovi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volontari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giovani</a:t>
            </a:r>
            <a:endParaRPr lang="en-US" sz="175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>
              <a:lnSpc>
                <a:spcPts val="2799"/>
              </a:lnSpc>
              <a:buSzPct val="100000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     (x 2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associazioni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)</a:t>
            </a:r>
          </a:p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difficoltà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nell’ascolto</a:t>
            </a:r>
            <a:endParaRPr lang="en-US" sz="175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molte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persone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fragili</a:t>
            </a:r>
            <a:endParaRPr lang="en-US" sz="175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recupero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alcolisti</a:t>
            </a:r>
            <a:endParaRPr lang="en-US" sz="175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difficoltà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burocratiche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piccolo ass.ni </a:t>
            </a:r>
          </a:p>
          <a:p>
            <a:pPr algn="l">
              <a:lnSpc>
                <a:spcPts val="2799"/>
              </a:lnSpc>
              <a:buSzPct val="100000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        (x 2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associazioni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)</a:t>
            </a:r>
          </a:p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mancanza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di rispetto per il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territorio</a:t>
            </a:r>
            <a:endParaRPr lang="en-US" sz="175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povertà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culturale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</a:p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violenza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giovanile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e di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genere</a:t>
            </a:r>
            <a:endParaRPr lang="en-US" sz="175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carenza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di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spazi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per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trovarsi</a:t>
            </a:r>
            <a:endParaRPr lang="en-US" sz="175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Poche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sinergie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giovani</a:t>
            </a:r>
            <a:endParaRPr lang="en-US" sz="175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Mancanza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support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donne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operate al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seno</a:t>
            </a:r>
            <a:endParaRPr lang="en-US" sz="175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Mancanza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conoscenza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corretti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stili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di vita</a:t>
            </a:r>
          </a:p>
        </p:txBody>
      </p:sp>
      <p:sp>
        <p:nvSpPr>
          <p:cNvPr id="36" name="Text 16">
            <a:extLst>
              <a:ext uri="{FF2B5EF4-FFF2-40B4-BE49-F238E27FC236}">
                <a16:creationId xmlns:a16="http://schemas.microsoft.com/office/drawing/2014/main" id="{01007C73-40D5-57B4-FF1A-4BC0102395F7}"/>
              </a:ext>
            </a:extLst>
          </p:cNvPr>
          <p:cNvSpPr/>
          <p:nvPr/>
        </p:nvSpPr>
        <p:spPr>
          <a:xfrm>
            <a:off x="7924406" y="2220666"/>
            <a:ext cx="4389712" cy="3490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confonto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e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sinergia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associazioni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</a:t>
            </a:r>
          </a:p>
          <a:p>
            <a:pPr algn="l">
              <a:lnSpc>
                <a:spcPts val="2799"/>
              </a:lnSpc>
              <a:buSzPct val="100000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      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enti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(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anche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dedicati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),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istituzioni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scuole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parrocchie</a:t>
            </a:r>
            <a:endParaRPr lang="en-US" sz="175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algn="l">
              <a:lnSpc>
                <a:spcPts val="2799"/>
              </a:lnSpc>
              <a:buSzPct val="100000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     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anche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vari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paesi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(x 4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associazioni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)</a:t>
            </a:r>
          </a:p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formazione</a:t>
            </a:r>
            <a:endParaRPr lang="en-US" sz="175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creare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team di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volontari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formati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</a:p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promuovere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la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conoscenza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delle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associazioni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</a:p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diffusione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cultura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ambientale</a:t>
            </a:r>
            <a:endParaRPr lang="en-US" sz="175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sensibilizzazione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tematiche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specifiche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</a:p>
          <a:p>
            <a:pPr algn="l">
              <a:lnSpc>
                <a:spcPts val="2799"/>
              </a:lnSpc>
              <a:buSzPct val="100000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     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soprattutto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giovani</a:t>
            </a:r>
            <a:endParaRPr lang="en-US" sz="175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Tavoli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tematici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partendo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dalle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ass.ni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presenti</a:t>
            </a:r>
            <a:endParaRPr lang="en-US" sz="175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342900" indent="-342900" algn="l">
              <a:lnSpc>
                <a:spcPts val="2799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Coinvolgere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professionisti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(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psicologi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etc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)per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supporto</a:t>
            </a:r>
            <a:endParaRPr lang="en-US" sz="175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algn="l">
              <a:lnSpc>
                <a:spcPts val="2799"/>
              </a:lnSpc>
              <a:buSzPct val="100000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      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educativo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e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relazionale</a:t>
            </a:r>
            <a:endParaRPr lang="en-US" sz="175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algn="l">
              <a:lnSpc>
                <a:spcPts val="2799"/>
              </a:lnSpc>
              <a:buSzPct val="100000"/>
            </a:pPr>
            <a:endParaRPr lang="en-US" sz="175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871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, schermata, Carattere, Parallelo&#10;&#10;Descrizione generata automaticamente">
            <a:extLst>
              <a:ext uri="{FF2B5EF4-FFF2-40B4-BE49-F238E27FC236}">
                <a16:creationId xmlns:a16="http://schemas.microsoft.com/office/drawing/2014/main" id="{8D31EDFB-E2A2-5822-48AC-AF0BDE8A2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385762"/>
            <a:ext cx="14011275" cy="745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96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D3B2658-5BD3-A697-272B-5E8639E76BC7}"/>
              </a:ext>
            </a:extLst>
          </p:cNvPr>
          <p:cNvSpPr txBox="1"/>
          <p:nvPr/>
        </p:nvSpPr>
        <p:spPr>
          <a:xfrm>
            <a:off x="3657600" y="2492953"/>
            <a:ext cx="73152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L’AMBITO</a:t>
            </a:r>
            <a:r>
              <a:rPr lang="it-IT" dirty="0"/>
              <a:t> è il settore in cui le associazioni svolgono i loro servizi</a:t>
            </a:r>
          </a:p>
          <a:p>
            <a:pPr algn="ctr"/>
            <a:r>
              <a:rPr lang="it-IT" dirty="0"/>
              <a:t> con diverse attività</a:t>
            </a:r>
            <a:r>
              <a:rPr lang="it-IT"/>
              <a:t>.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Abbiamo inserito  le associazioni di volontariato in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it-IT" sz="6000" dirty="0">
                <a:solidFill>
                  <a:srgbClr val="FF0000"/>
                </a:solidFill>
                <a:latin typeface="Hero Font" pitchFamily="50" charset="0"/>
              </a:rPr>
              <a:t>sei</a:t>
            </a:r>
            <a:r>
              <a:rPr lang="it-IT" sz="2800" dirty="0">
                <a:solidFill>
                  <a:srgbClr val="FF0000"/>
                </a:solidFill>
              </a:rPr>
              <a:t>  MACRO</a:t>
            </a:r>
            <a:r>
              <a:rPr lang="it-IT" sz="2800" b="1" dirty="0">
                <a:solidFill>
                  <a:srgbClr val="FF0000"/>
                </a:solidFill>
              </a:rPr>
              <a:t>AMBITI.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it-IT" sz="2800" b="1" dirty="0">
              <a:solidFill>
                <a:srgbClr val="FF0000"/>
              </a:solidFill>
            </a:endParaRPr>
          </a:p>
          <a:p>
            <a:pPr algn="ctr"/>
            <a:endParaRPr lang="it-IT" sz="1800" dirty="0"/>
          </a:p>
          <a:p>
            <a:pPr algn="ctr"/>
            <a:r>
              <a:rPr lang="it-IT" sz="1800" dirty="0"/>
              <a:t> </a:t>
            </a:r>
            <a:r>
              <a:rPr lang="it-IT" b="1" dirty="0"/>
              <a:t>Molt</a:t>
            </a:r>
            <a:r>
              <a:rPr lang="it-IT" sz="1800" b="1" dirty="0"/>
              <a:t>e associazioni  svolgono attività   che appartengono a più ambiti </a:t>
            </a:r>
          </a:p>
        </p:txBody>
      </p:sp>
    </p:spTree>
    <p:extLst>
      <p:ext uri="{BB962C8B-B14F-4D97-AF65-F5344CB8AC3E}">
        <p14:creationId xmlns:p14="http://schemas.microsoft.com/office/powerpoint/2010/main" val="387315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/>
          <p:cNvSpPr/>
          <p:nvPr/>
        </p:nvSpPr>
        <p:spPr>
          <a:xfrm>
            <a:off x="1429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it-IT" dirty="0"/>
          </a:p>
        </p:txBody>
      </p:sp>
      <p:sp>
        <p:nvSpPr>
          <p:cNvPr id="4" name="Text 2"/>
          <p:cNvSpPr/>
          <p:nvPr/>
        </p:nvSpPr>
        <p:spPr>
          <a:xfrm>
            <a:off x="360921" y="444221"/>
            <a:ext cx="7841987" cy="5554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374"/>
              </a:lnSpc>
            </a:pPr>
            <a:r>
              <a:rPr lang="en-US" sz="3499" dirty="0" err="1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Ambiti</a:t>
            </a:r>
            <a:r>
              <a:rPr lang="en-US" sz="3499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di </a:t>
            </a:r>
            <a:r>
              <a:rPr lang="en-US" sz="3499" dirty="0" err="1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intervento</a:t>
            </a:r>
            <a:r>
              <a:rPr lang="en-US" sz="3499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br>
              <a:rPr lang="en-US" sz="3499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</a:br>
            <a:r>
              <a:rPr lang="en-US" sz="3499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in cui </a:t>
            </a:r>
            <a:r>
              <a:rPr lang="en-US" sz="3499" dirty="0" err="1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sono</a:t>
            </a:r>
            <a:r>
              <a:rPr lang="en-US" sz="3499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state </a:t>
            </a:r>
            <a:r>
              <a:rPr lang="en-US" sz="3499" dirty="0" err="1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inserite</a:t>
            </a:r>
            <a:r>
              <a:rPr lang="en-US" sz="3499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le </a:t>
            </a:r>
            <a:r>
              <a:rPr lang="en-US" sz="3499" dirty="0" err="1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associazioni</a:t>
            </a:r>
            <a:r>
              <a:rPr lang="en-US" sz="3499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3499" dirty="0" err="1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che</a:t>
            </a:r>
            <a:r>
              <a:rPr lang="en-US" sz="3499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:</a:t>
            </a:r>
            <a:endParaRPr lang="en-US" sz="3499" dirty="0"/>
          </a:p>
        </p:txBody>
      </p:sp>
      <p:sp>
        <p:nvSpPr>
          <p:cNvPr id="5" name="Shape 3"/>
          <p:cNvSpPr/>
          <p:nvPr/>
        </p:nvSpPr>
        <p:spPr>
          <a:xfrm>
            <a:off x="2349103" y="2368272"/>
            <a:ext cx="44410" cy="4492704"/>
          </a:xfrm>
          <a:prstGeom prst="roundRect">
            <a:avLst>
              <a:gd name="adj" fmla="val 225151"/>
            </a:avLst>
          </a:prstGeom>
          <a:solidFill>
            <a:srgbClr val="C7C7D0"/>
          </a:solidFill>
          <a:ln/>
        </p:spPr>
        <p:txBody>
          <a:bodyPr/>
          <a:lstStyle/>
          <a:p>
            <a:endParaRPr lang="it-IT"/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F440B0A3-D39C-5D66-BC9B-11333942F04B}"/>
              </a:ext>
            </a:extLst>
          </p:cNvPr>
          <p:cNvGrpSpPr/>
          <p:nvPr/>
        </p:nvGrpSpPr>
        <p:grpSpPr>
          <a:xfrm>
            <a:off x="2121278" y="2576515"/>
            <a:ext cx="10471130" cy="832542"/>
            <a:chOff x="2121278" y="2576515"/>
            <a:chExt cx="10471130" cy="832542"/>
          </a:xfrm>
        </p:grpSpPr>
        <p:sp>
          <p:nvSpPr>
            <p:cNvPr id="6" name="Shape 4"/>
            <p:cNvSpPr/>
            <p:nvPr/>
          </p:nvSpPr>
          <p:spPr>
            <a:xfrm>
              <a:off x="2121278" y="2576515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1E1EA"/>
            </a:solidFill>
            <a:ln w="7620">
              <a:solidFill>
                <a:srgbClr val="C7C7D0"/>
              </a:solidFill>
              <a:prstDash val="soli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 5"/>
            <p:cNvSpPr/>
            <p:nvPr/>
          </p:nvSpPr>
          <p:spPr>
            <a:xfrm>
              <a:off x="2299872" y="2581113"/>
              <a:ext cx="142637" cy="416482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algn="ctr">
                <a:lnSpc>
                  <a:spcPts val="3281"/>
                </a:lnSpc>
              </a:pPr>
              <a:r>
                <a:rPr lang="en-US" sz="2624" b="1" dirty="0">
                  <a:solidFill>
                    <a:srgbClr val="3C3939"/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1</a:t>
              </a:r>
              <a:endParaRPr lang="en-US" sz="2624" b="1" dirty="0"/>
            </a:p>
          </p:txBody>
        </p:sp>
        <p:sp>
          <p:nvSpPr>
            <p:cNvPr id="8" name="Text 6"/>
            <p:cNvSpPr/>
            <p:nvPr/>
          </p:nvSpPr>
          <p:spPr>
            <a:xfrm>
              <a:off x="2815591" y="2590443"/>
              <a:ext cx="3332917" cy="416482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>
                <a:lnSpc>
                  <a:spcPts val="3281"/>
                </a:lnSpc>
              </a:pPr>
              <a:r>
                <a:rPr lang="en-US" sz="2624" b="1" dirty="0" err="1">
                  <a:solidFill>
                    <a:srgbClr val="3C3939"/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Povertà</a:t>
              </a:r>
              <a:endParaRPr lang="en-US" sz="2624" b="1" dirty="0"/>
            </a:p>
          </p:txBody>
        </p:sp>
        <p:sp>
          <p:nvSpPr>
            <p:cNvPr id="9" name="Text 7"/>
            <p:cNvSpPr/>
            <p:nvPr/>
          </p:nvSpPr>
          <p:spPr>
            <a:xfrm>
              <a:off x="2815590" y="3053655"/>
              <a:ext cx="9776818" cy="355402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>
                <a:lnSpc>
                  <a:spcPts val="2798"/>
                </a:lnSpc>
              </a:pP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Contrastano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non solo la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povertà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economica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ma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anche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relazionale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e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culturale</a:t>
              </a:r>
              <a:r>
                <a:rPr lang="en-US" sz="175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…….</a:t>
              </a:r>
              <a:endParaRPr lang="en-US" sz="1750" dirty="0"/>
            </a:p>
          </p:txBody>
        </p:sp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72D6CD69-B60C-1229-7E51-78BBA8E00EE9}"/>
              </a:ext>
            </a:extLst>
          </p:cNvPr>
          <p:cNvGrpSpPr/>
          <p:nvPr/>
        </p:nvGrpSpPr>
        <p:grpSpPr>
          <a:xfrm>
            <a:off x="2121278" y="4148139"/>
            <a:ext cx="10574128" cy="1260998"/>
            <a:chOff x="2121278" y="4148139"/>
            <a:chExt cx="10574128" cy="1260998"/>
          </a:xfrm>
        </p:grpSpPr>
        <p:sp>
          <p:nvSpPr>
            <p:cNvPr id="10" name="Shape 8"/>
            <p:cNvSpPr/>
            <p:nvPr/>
          </p:nvSpPr>
          <p:spPr>
            <a:xfrm>
              <a:off x="2121278" y="4148139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1E1EA"/>
            </a:solidFill>
            <a:ln w="7620">
              <a:solidFill>
                <a:srgbClr val="C7C7D0"/>
              </a:solidFill>
              <a:prstDash val="solid"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11" name="Text 9"/>
            <p:cNvSpPr/>
            <p:nvPr/>
          </p:nvSpPr>
          <p:spPr>
            <a:xfrm>
              <a:off x="2284393" y="4152738"/>
              <a:ext cx="173712" cy="416482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algn="ctr">
                <a:lnSpc>
                  <a:spcPts val="3281"/>
                </a:lnSpc>
              </a:pPr>
              <a:r>
                <a:rPr lang="en-US" sz="2624" b="1" dirty="0">
                  <a:solidFill>
                    <a:srgbClr val="3C3939"/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2</a:t>
              </a:r>
              <a:endParaRPr lang="en-US" sz="2624" b="1" dirty="0"/>
            </a:p>
          </p:txBody>
        </p:sp>
        <p:sp>
          <p:nvSpPr>
            <p:cNvPr id="12" name="Text 10"/>
            <p:cNvSpPr/>
            <p:nvPr/>
          </p:nvSpPr>
          <p:spPr>
            <a:xfrm>
              <a:off x="2815591" y="4162068"/>
              <a:ext cx="3332917" cy="416482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>
                <a:lnSpc>
                  <a:spcPts val="3281"/>
                </a:lnSpc>
              </a:pPr>
              <a:r>
                <a:rPr lang="en-US" sz="2624" b="1" dirty="0" err="1">
                  <a:solidFill>
                    <a:srgbClr val="3C3939"/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Sostegno</a:t>
              </a:r>
              <a:r>
                <a:rPr lang="en-US" sz="2624" b="1" dirty="0">
                  <a:solidFill>
                    <a:srgbClr val="3C3939"/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 </a:t>
              </a:r>
              <a:r>
                <a:rPr lang="en-US" sz="2624" b="1" dirty="0" err="1">
                  <a:solidFill>
                    <a:srgbClr val="3C3939"/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sociale</a:t>
              </a:r>
              <a:endParaRPr lang="en-US" sz="2624" b="1" dirty="0"/>
            </a:p>
          </p:txBody>
        </p:sp>
        <p:sp>
          <p:nvSpPr>
            <p:cNvPr id="13" name="Text 11"/>
            <p:cNvSpPr/>
            <p:nvPr/>
          </p:nvSpPr>
          <p:spPr>
            <a:xfrm>
              <a:off x="2815590" y="4622158"/>
              <a:ext cx="9879816" cy="786979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>
                <a:lnSpc>
                  <a:spcPts val="2798"/>
                </a:lnSpc>
              </a:pP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Offrono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ascolto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,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orientamento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,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solidarietà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,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accompagnamento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a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persone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e a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famiglie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in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difficoltà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, </a:t>
              </a:r>
            </a:p>
            <a:p>
              <a:pPr>
                <a:lnSpc>
                  <a:spcPts val="2798"/>
                </a:lnSpc>
              </a:pP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italiane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e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straniere</a:t>
              </a:r>
              <a:endParaRPr lang="en-US" sz="1750" dirty="0"/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76197D4D-ACED-B93E-EDF2-AD3232C64F8F}"/>
              </a:ext>
            </a:extLst>
          </p:cNvPr>
          <p:cNvGrpSpPr/>
          <p:nvPr/>
        </p:nvGrpSpPr>
        <p:grpSpPr>
          <a:xfrm>
            <a:off x="2121278" y="5699649"/>
            <a:ext cx="10471130" cy="808529"/>
            <a:chOff x="2121278" y="5699649"/>
            <a:chExt cx="10471130" cy="808529"/>
          </a:xfrm>
        </p:grpSpPr>
        <p:sp>
          <p:nvSpPr>
            <p:cNvPr id="14" name="Shape 12"/>
            <p:cNvSpPr/>
            <p:nvPr/>
          </p:nvSpPr>
          <p:spPr>
            <a:xfrm>
              <a:off x="2121278" y="5719765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1E1EA"/>
            </a:solidFill>
            <a:ln w="7620">
              <a:solidFill>
                <a:srgbClr val="C7C7D0"/>
              </a:solidFill>
              <a:prstDash val="soli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Text 13"/>
            <p:cNvSpPr/>
            <p:nvPr/>
          </p:nvSpPr>
          <p:spPr>
            <a:xfrm>
              <a:off x="2282250" y="5699649"/>
              <a:ext cx="177998" cy="416482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algn="ctr">
                <a:lnSpc>
                  <a:spcPts val="3281"/>
                </a:lnSpc>
              </a:pPr>
              <a:r>
                <a:rPr lang="en-US" sz="2624" b="1" dirty="0">
                  <a:solidFill>
                    <a:srgbClr val="3C3939"/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3</a:t>
              </a:r>
              <a:endParaRPr lang="en-US" sz="2624" b="1" dirty="0"/>
            </a:p>
          </p:txBody>
        </p:sp>
        <p:sp>
          <p:nvSpPr>
            <p:cNvPr id="16" name="Text 14"/>
            <p:cNvSpPr/>
            <p:nvPr/>
          </p:nvSpPr>
          <p:spPr>
            <a:xfrm>
              <a:off x="2815590" y="5733693"/>
              <a:ext cx="4501039" cy="416482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>
                <a:lnSpc>
                  <a:spcPts val="3281"/>
                </a:lnSpc>
              </a:pPr>
              <a:r>
                <a:rPr lang="en-US" sz="2624" b="1" dirty="0" err="1">
                  <a:solidFill>
                    <a:srgbClr val="3C3939"/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Ambiente</a:t>
              </a:r>
              <a:r>
                <a:rPr lang="en-US" sz="2624" b="1" dirty="0">
                  <a:solidFill>
                    <a:srgbClr val="3C3939"/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   </a:t>
              </a:r>
              <a:r>
                <a:rPr lang="en-US" sz="2624" b="1" dirty="0" err="1">
                  <a:solidFill>
                    <a:srgbClr val="3C3939"/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Territorio</a:t>
              </a:r>
              <a:r>
                <a:rPr lang="en-US" sz="2624" b="1" dirty="0">
                  <a:solidFill>
                    <a:srgbClr val="3C3939"/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   </a:t>
              </a:r>
              <a:r>
                <a:rPr lang="en-US" sz="2624" b="1" dirty="0" err="1">
                  <a:solidFill>
                    <a:srgbClr val="3C3939"/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Sicurezza</a:t>
              </a:r>
              <a:endParaRPr lang="en-US" sz="2624" b="1" dirty="0"/>
            </a:p>
          </p:txBody>
        </p:sp>
        <p:sp>
          <p:nvSpPr>
            <p:cNvPr id="17" name="Text 15"/>
            <p:cNvSpPr/>
            <p:nvPr/>
          </p:nvSpPr>
          <p:spPr>
            <a:xfrm>
              <a:off x="2815590" y="6152776"/>
              <a:ext cx="9776818" cy="355402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>
                <a:lnSpc>
                  <a:spcPts val="2798"/>
                </a:lnSpc>
              </a:pP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Promuovono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il rispetto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dell’ambiente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,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valorizzano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e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difendono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il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patrimonio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naturale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e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paesistico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,</a:t>
              </a:r>
            </a:p>
            <a:p>
              <a:pPr>
                <a:lnSpc>
                  <a:spcPts val="2798"/>
                </a:lnSpc>
              </a:pP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tutelano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la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sicurezza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delle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persone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e del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territorio</a:t>
              </a:r>
              <a:endParaRPr lang="en-US" sz="17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2561A-F67A-1B6E-B5E2-B495B0DF3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543D6D28-BBC9-960E-6CDE-3D6EF44B1651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it-IT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CC42B23C-DC8D-74F4-30A4-B82684EA0071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it-IT" dirty="0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A36ED32C-8EFA-596C-4A1D-4F14355943DD}"/>
              </a:ext>
            </a:extLst>
          </p:cNvPr>
          <p:cNvSpPr/>
          <p:nvPr/>
        </p:nvSpPr>
        <p:spPr>
          <a:xfrm>
            <a:off x="2154733" y="1453872"/>
            <a:ext cx="44410" cy="4492704"/>
          </a:xfrm>
          <a:prstGeom prst="roundRect">
            <a:avLst>
              <a:gd name="adj" fmla="val 225151"/>
            </a:avLst>
          </a:prstGeom>
          <a:solidFill>
            <a:srgbClr val="C7C7D0"/>
          </a:solidFill>
          <a:ln/>
        </p:spPr>
        <p:txBody>
          <a:bodyPr/>
          <a:lstStyle/>
          <a:p>
            <a:endParaRPr lang="it-IT"/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C2DC0A0A-78DB-AB81-A1EA-B29A18DBCC8E}"/>
              </a:ext>
            </a:extLst>
          </p:cNvPr>
          <p:cNvGrpSpPr/>
          <p:nvPr/>
        </p:nvGrpSpPr>
        <p:grpSpPr>
          <a:xfrm>
            <a:off x="1926908" y="1633448"/>
            <a:ext cx="10471130" cy="817667"/>
            <a:chOff x="1926908" y="1633448"/>
            <a:chExt cx="10471130" cy="817667"/>
          </a:xfrm>
        </p:grpSpPr>
        <p:sp>
          <p:nvSpPr>
            <p:cNvPr id="6" name="Shape 4">
              <a:extLst>
                <a:ext uri="{FF2B5EF4-FFF2-40B4-BE49-F238E27FC236}">
                  <a16:creationId xmlns:a16="http://schemas.microsoft.com/office/drawing/2014/main" id="{48C22CD2-9C3E-488C-8DA4-2C53A669D77F}"/>
                </a:ext>
              </a:extLst>
            </p:cNvPr>
            <p:cNvSpPr/>
            <p:nvPr/>
          </p:nvSpPr>
          <p:spPr>
            <a:xfrm>
              <a:off x="1926908" y="1662115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1E1EA"/>
            </a:solidFill>
            <a:ln w="7620">
              <a:solidFill>
                <a:srgbClr val="C7C7D0"/>
              </a:solidFill>
              <a:prstDash val="soli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 5">
              <a:extLst>
                <a:ext uri="{FF2B5EF4-FFF2-40B4-BE49-F238E27FC236}">
                  <a16:creationId xmlns:a16="http://schemas.microsoft.com/office/drawing/2014/main" id="{F5707428-960D-79A9-1554-502244D9A5F2}"/>
                </a:ext>
              </a:extLst>
            </p:cNvPr>
            <p:cNvSpPr/>
            <p:nvPr/>
          </p:nvSpPr>
          <p:spPr>
            <a:xfrm>
              <a:off x="2105502" y="1633448"/>
              <a:ext cx="160376" cy="38874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algn="ctr">
                <a:lnSpc>
                  <a:spcPts val="3281"/>
                </a:lnSpc>
              </a:pPr>
              <a:r>
                <a:rPr lang="en-US" sz="2624" b="1" dirty="0">
                  <a:solidFill>
                    <a:srgbClr val="3C3939"/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4</a:t>
              </a:r>
              <a:endParaRPr lang="en-US" sz="2624" b="1" dirty="0"/>
            </a:p>
          </p:txBody>
        </p:sp>
        <p:sp>
          <p:nvSpPr>
            <p:cNvPr id="8" name="Text 6">
              <a:extLst>
                <a:ext uri="{FF2B5EF4-FFF2-40B4-BE49-F238E27FC236}">
                  <a16:creationId xmlns:a16="http://schemas.microsoft.com/office/drawing/2014/main" id="{DFF5E861-16B2-AC9B-3AAC-D2AAF61C3D24}"/>
                </a:ext>
              </a:extLst>
            </p:cNvPr>
            <p:cNvSpPr/>
            <p:nvPr/>
          </p:nvSpPr>
          <p:spPr>
            <a:xfrm>
              <a:off x="2621221" y="1676043"/>
              <a:ext cx="3332917" cy="416482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>
                <a:lnSpc>
                  <a:spcPts val="3281"/>
                </a:lnSpc>
              </a:pPr>
              <a:r>
                <a:rPr lang="en-US" sz="2624" b="1" dirty="0">
                  <a:solidFill>
                    <a:srgbClr val="3C3939"/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Cultura   </a:t>
              </a:r>
              <a:r>
                <a:rPr lang="en-US" sz="2624" b="1" dirty="0" err="1">
                  <a:solidFill>
                    <a:srgbClr val="3C3939"/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Formazione</a:t>
              </a:r>
              <a:endParaRPr lang="en-US" sz="2624" b="1" dirty="0"/>
            </a:p>
          </p:txBody>
        </p:sp>
        <p:sp>
          <p:nvSpPr>
            <p:cNvPr id="9" name="Text 7">
              <a:extLst>
                <a:ext uri="{FF2B5EF4-FFF2-40B4-BE49-F238E27FC236}">
                  <a16:creationId xmlns:a16="http://schemas.microsoft.com/office/drawing/2014/main" id="{858166A2-485A-4543-D7A2-51A6D318BF69}"/>
                </a:ext>
              </a:extLst>
            </p:cNvPr>
            <p:cNvSpPr/>
            <p:nvPr/>
          </p:nvSpPr>
          <p:spPr>
            <a:xfrm>
              <a:off x="2621220" y="2095713"/>
              <a:ext cx="9776818" cy="355402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>
                <a:lnSpc>
                  <a:spcPts val="2798"/>
                </a:lnSpc>
              </a:pP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Organizzano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eventi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e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incontri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formativi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,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culturali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anche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legati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alla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ricerca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storica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,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musicali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,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teatrali</a:t>
              </a:r>
              <a:endPara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endParaRPr>
            </a:p>
            <a:p>
              <a:pPr>
                <a:lnSpc>
                  <a:spcPts val="2798"/>
                </a:lnSpc>
              </a:pP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</a:t>
              </a:r>
              <a:endParaRPr lang="en-US" sz="1750" dirty="0"/>
            </a:p>
          </p:txBody>
        </p:sp>
      </p:grpSp>
      <p:sp>
        <p:nvSpPr>
          <p:cNvPr id="13" name="Text 11">
            <a:extLst>
              <a:ext uri="{FF2B5EF4-FFF2-40B4-BE49-F238E27FC236}">
                <a16:creationId xmlns:a16="http://schemas.microsoft.com/office/drawing/2014/main" id="{40F670CD-1315-1008-ECD8-E55A4947E114}"/>
              </a:ext>
            </a:extLst>
          </p:cNvPr>
          <p:cNvSpPr/>
          <p:nvPr/>
        </p:nvSpPr>
        <p:spPr>
          <a:xfrm>
            <a:off x="2621220" y="3797379"/>
            <a:ext cx="977681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1097236" lvl="2"/>
            <a:endParaRPr lang="en-US" sz="1750" dirty="0"/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229FD076-9EA1-5483-9192-5CBBE922DE77}"/>
              </a:ext>
            </a:extLst>
          </p:cNvPr>
          <p:cNvGrpSpPr/>
          <p:nvPr/>
        </p:nvGrpSpPr>
        <p:grpSpPr>
          <a:xfrm>
            <a:off x="1926908" y="4805365"/>
            <a:ext cx="10437733" cy="786107"/>
            <a:chOff x="1926908" y="4805365"/>
            <a:chExt cx="10437733" cy="786107"/>
          </a:xfrm>
        </p:grpSpPr>
        <p:sp>
          <p:nvSpPr>
            <p:cNvPr id="14" name="Shape 12">
              <a:extLst>
                <a:ext uri="{FF2B5EF4-FFF2-40B4-BE49-F238E27FC236}">
                  <a16:creationId xmlns:a16="http://schemas.microsoft.com/office/drawing/2014/main" id="{F89BD776-43F2-60E3-F11D-D8A7346D7D4B}"/>
                </a:ext>
              </a:extLst>
            </p:cNvPr>
            <p:cNvSpPr/>
            <p:nvPr/>
          </p:nvSpPr>
          <p:spPr>
            <a:xfrm>
              <a:off x="1926908" y="4805365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1E1EA"/>
            </a:solidFill>
            <a:ln w="7620">
              <a:solidFill>
                <a:srgbClr val="C7C7D0"/>
              </a:solidFill>
              <a:prstDash val="soli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Text 13">
              <a:extLst>
                <a:ext uri="{FF2B5EF4-FFF2-40B4-BE49-F238E27FC236}">
                  <a16:creationId xmlns:a16="http://schemas.microsoft.com/office/drawing/2014/main" id="{44A465D8-7748-02DF-D46E-9A332EB523EF}"/>
                </a:ext>
              </a:extLst>
            </p:cNvPr>
            <p:cNvSpPr/>
            <p:nvPr/>
          </p:nvSpPr>
          <p:spPr>
            <a:xfrm>
              <a:off x="2087880" y="4847034"/>
              <a:ext cx="177998" cy="416482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algn="ctr">
                <a:lnSpc>
                  <a:spcPts val="3281"/>
                </a:lnSpc>
              </a:pPr>
              <a:r>
                <a:rPr lang="en-US" sz="2624" b="1" dirty="0">
                  <a:solidFill>
                    <a:srgbClr val="3C3939"/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6</a:t>
              </a:r>
              <a:endParaRPr lang="en-US" sz="2624" b="1" dirty="0"/>
            </a:p>
          </p:txBody>
        </p:sp>
        <p:sp>
          <p:nvSpPr>
            <p:cNvPr id="16" name="Text 14">
              <a:extLst>
                <a:ext uri="{FF2B5EF4-FFF2-40B4-BE49-F238E27FC236}">
                  <a16:creationId xmlns:a16="http://schemas.microsoft.com/office/drawing/2014/main" id="{1442DC3D-0A4B-8A08-E386-E8B9D8AD1827}"/>
                </a:ext>
              </a:extLst>
            </p:cNvPr>
            <p:cNvSpPr/>
            <p:nvPr/>
          </p:nvSpPr>
          <p:spPr>
            <a:xfrm>
              <a:off x="2621220" y="4819293"/>
              <a:ext cx="4501039" cy="416482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>
                <a:lnSpc>
                  <a:spcPts val="3281"/>
                </a:lnSpc>
              </a:pPr>
              <a:r>
                <a:rPr lang="en-US" sz="2624" b="1" dirty="0">
                  <a:solidFill>
                    <a:srgbClr val="3C3939"/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Salute</a:t>
              </a:r>
              <a:endParaRPr lang="en-US" sz="2624" b="1" dirty="0"/>
            </a:p>
          </p:txBody>
        </p:sp>
        <p:sp>
          <p:nvSpPr>
            <p:cNvPr id="17" name="Text 15">
              <a:extLst>
                <a:ext uri="{FF2B5EF4-FFF2-40B4-BE49-F238E27FC236}">
                  <a16:creationId xmlns:a16="http://schemas.microsoft.com/office/drawing/2014/main" id="{1FC9DA64-CB91-669B-D7D9-093FEC17E183}"/>
                </a:ext>
              </a:extLst>
            </p:cNvPr>
            <p:cNvSpPr/>
            <p:nvPr/>
          </p:nvSpPr>
          <p:spPr>
            <a:xfrm>
              <a:off x="2587823" y="5236070"/>
              <a:ext cx="9776818" cy="355402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>
                <a:lnSpc>
                  <a:spcPts val="2798"/>
                </a:lnSpc>
              </a:pP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Offrono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accompagnamento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,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assistenza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e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informazione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sanitaria,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distribuzione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farmaci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per anziani e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disabili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,</a:t>
              </a:r>
            </a:p>
            <a:p>
              <a:pPr>
                <a:lnSpc>
                  <a:spcPts val="2798"/>
                </a:lnSpc>
              </a:pP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promuovono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stili</a:t>
              </a:r>
              <a:r>
                <a:rPr lang="en-US" sz="1750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di vita </a:t>
              </a:r>
              <a:r>
                <a:rPr lang="en-US" sz="1750" dirty="0" err="1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sani</a:t>
              </a:r>
              <a:endPara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endParaRP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C32E3F9A-50EB-8DF2-8250-8ED04E88F267}"/>
              </a:ext>
            </a:extLst>
          </p:cNvPr>
          <p:cNvGrpSpPr/>
          <p:nvPr/>
        </p:nvGrpSpPr>
        <p:grpSpPr>
          <a:xfrm>
            <a:off x="1926908" y="3195025"/>
            <a:ext cx="10855282" cy="935909"/>
            <a:chOff x="1926908" y="3195025"/>
            <a:chExt cx="10855282" cy="935909"/>
          </a:xfrm>
        </p:grpSpPr>
        <p:sp>
          <p:nvSpPr>
            <p:cNvPr id="10" name="Shape 8">
              <a:extLst>
                <a:ext uri="{FF2B5EF4-FFF2-40B4-BE49-F238E27FC236}">
                  <a16:creationId xmlns:a16="http://schemas.microsoft.com/office/drawing/2014/main" id="{898BBE77-4B9A-8434-1CAC-0358FB2A87FC}"/>
                </a:ext>
              </a:extLst>
            </p:cNvPr>
            <p:cNvSpPr/>
            <p:nvPr/>
          </p:nvSpPr>
          <p:spPr>
            <a:xfrm>
              <a:off x="1926908" y="3233739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1E1EA"/>
            </a:solidFill>
            <a:ln w="7620">
              <a:solidFill>
                <a:srgbClr val="C7C7D0"/>
              </a:solidFill>
              <a:prstDash val="soli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Text 9">
              <a:extLst>
                <a:ext uri="{FF2B5EF4-FFF2-40B4-BE49-F238E27FC236}">
                  <a16:creationId xmlns:a16="http://schemas.microsoft.com/office/drawing/2014/main" id="{3B7B76FF-5751-3B3A-1814-37B7E94448E8}"/>
                </a:ext>
              </a:extLst>
            </p:cNvPr>
            <p:cNvSpPr/>
            <p:nvPr/>
          </p:nvSpPr>
          <p:spPr>
            <a:xfrm>
              <a:off x="2090023" y="3195025"/>
              <a:ext cx="173712" cy="416482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algn="ctr">
                <a:lnSpc>
                  <a:spcPts val="3281"/>
                </a:lnSpc>
              </a:pPr>
              <a:r>
                <a:rPr lang="en-US" sz="2624" b="1" dirty="0">
                  <a:solidFill>
                    <a:srgbClr val="3C3939"/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5</a:t>
              </a:r>
              <a:endParaRPr lang="en-US" sz="2624" b="1" dirty="0"/>
            </a:p>
          </p:txBody>
        </p:sp>
        <p:sp>
          <p:nvSpPr>
            <p:cNvPr id="12" name="Text 10">
              <a:extLst>
                <a:ext uri="{FF2B5EF4-FFF2-40B4-BE49-F238E27FC236}">
                  <a16:creationId xmlns:a16="http://schemas.microsoft.com/office/drawing/2014/main" id="{C76F7E8C-77E7-C82A-3463-D0699B80983A}"/>
                </a:ext>
              </a:extLst>
            </p:cNvPr>
            <p:cNvSpPr/>
            <p:nvPr/>
          </p:nvSpPr>
          <p:spPr>
            <a:xfrm>
              <a:off x="2621221" y="3247668"/>
              <a:ext cx="4880610" cy="416482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>
                <a:lnSpc>
                  <a:spcPts val="3281"/>
                </a:lnSpc>
              </a:pPr>
              <a:r>
                <a:rPr lang="en-US" sz="2624" b="1" dirty="0" err="1">
                  <a:solidFill>
                    <a:srgbClr val="3C3939"/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Socializzazione</a:t>
              </a:r>
              <a:r>
                <a:rPr lang="en-US" sz="2624" b="1" dirty="0">
                  <a:solidFill>
                    <a:srgbClr val="3C3939"/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   Divertimento</a:t>
              </a:r>
              <a:endParaRPr lang="en-US" sz="2624" b="1" dirty="0"/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60E3D7ED-CFF9-8C0B-3585-4E895C0D0284}"/>
                </a:ext>
              </a:extLst>
            </p:cNvPr>
            <p:cNvSpPr txBox="1"/>
            <p:nvPr/>
          </p:nvSpPr>
          <p:spPr>
            <a:xfrm>
              <a:off x="2621220" y="3761602"/>
              <a:ext cx="10160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Organizzano eventi di aggregazione, giochi, momenti conviviali e sportivi, sagre e feste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530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4520" y="33575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/>
          <p:cNvSpPr/>
          <p:nvPr/>
        </p:nvSpPr>
        <p:spPr>
          <a:xfrm>
            <a:off x="0" y="9763"/>
            <a:ext cx="14630400" cy="8296751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it-IT" sz="2000" i="1" dirty="0"/>
          </a:p>
        </p:txBody>
      </p:sp>
      <p:sp>
        <p:nvSpPr>
          <p:cNvPr id="4" name="Text 2"/>
          <p:cNvSpPr/>
          <p:nvPr/>
        </p:nvSpPr>
        <p:spPr>
          <a:xfrm>
            <a:off x="8361687" y="1443295"/>
            <a:ext cx="5484150" cy="4068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500" b="1" dirty="0">
                <a:latin typeface="+mj-lt"/>
              </a:rPr>
              <a:t>La rete </a:t>
            </a:r>
            <a:r>
              <a:rPr lang="en-ID" sz="2500" b="1" dirty="0" err="1">
                <a:latin typeface="+mj-lt"/>
              </a:rPr>
              <a:t>delle</a:t>
            </a:r>
            <a:r>
              <a:rPr lang="en-ID" sz="2500" b="1" dirty="0">
                <a:latin typeface="+mj-lt"/>
              </a:rPr>
              <a:t> </a:t>
            </a:r>
            <a:r>
              <a:rPr lang="en-ID" sz="2500" b="1" dirty="0" err="1">
                <a:latin typeface="+mj-lt"/>
              </a:rPr>
              <a:t>associazioni</a:t>
            </a:r>
            <a:r>
              <a:rPr lang="en-ID" sz="2500" b="1" dirty="0">
                <a:latin typeface="+mj-lt"/>
              </a:rPr>
              <a:t>  Volta X Volta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7E75D593-4D88-8603-2D0D-F224D5F47B64}"/>
              </a:ext>
            </a:extLst>
          </p:cNvPr>
          <p:cNvSpPr/>
          <p:nvPr/>
        </p:nvSpPr>
        <p:spPr>
          <a:xfrm>
            <a:off x="-953763" y="1739964"/>
            <a:ext cx="9021845" cy="792812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</a:t>
            </a:r>
          </a:p>
        </p:txBody>
      </p:sp>
      <p:pic>
        <p:nvPicPr>
          <p:cNvPr id="14" name="Immagine 38">
            <a:extLst>
              <a:ext uri="{FF2B5EF4-FFF2-40B4-BE49-F238E27FC236}">
                <a16:creationId xmlns:a16="http://schemas.microsoft.com/office/drawing/2014/main" id="{EC273B3C-824E-7153-1EE3-520AB376D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783" y="5194050"/>
            <a:ext cx="951216" cy="95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 descr="Immagine che contiene arcobaleno, Policromia, Elementi grafici, grafica&#10;&#10;Descrizione generata automaticamente">
            <a:extLst>
              <a:ext uri="{FF2B5EF4-FFF2-40B4-BE49-F238E27FC236}">
                <a16:creationId xmlns:a16="http://schemas.microsoft.com/office/drawing/2014/main" id="{C92DFCA5-3CA5-B690-FB38-38FB0AD52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590" y="2182583"/>
            <a:ext cx="773575" cy="963675"/>
          </a:xfrm>
          <a:prstGeom prst="rect">
            <a:avLst/>
          </a:prstGeom>
        </p:spPr>
      </p:pic>
      <p:pic>
        <p:nvPicPr>
          <p:cNvPr id="9231" name="Immagine 40">
            <a:extLst>
              <a:ext uri="{FF2B5EF4-FFF2-40B4-BE49-F238E27FC236}">
                <a16:creationId xmlns:a16="http://schemas.microsoft.com/office/drawing/2014/main" id="{49A4C7CE-6516-E070-9E83-130D18F52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8443" y="5088214"/>
            <a:ext cx="912784" cy="91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Immagine 44" descr="Immagine che contiene testo, trasporto, volante, grafica vettoriale&#10;&#10;Descrizione generata automaticamente">
            <a:extLst>
              <a:ext uri="{FF2B5EF4-FFF2-40B4-BE49-F238E27FC236}">
                <a16:creationId xmlns:a16="http://schemas.microsoft.com/office/drawing/2014/main" id="{896250C3-7C03-AF15-7A02-F2F3B9657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063" y="6527894"/>
            <a:ext cx="874350" cy="87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Immagine 1">
            <a:extLst>
              <a:ext uri="{FF2B5EF4-FFF2-40B4-BE49-F238E27FC236}">
                <a16:creationId xmlns:a16="http://schemas.microsoft.com/office/drawing/2014/main" id="{31CD7CC2-061D-0DEA-21A2-64B2FAB6F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121" y="6486267"/>
            <a:ext cx="823908" cy="86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Immagine 50">
            <a:extLst>
              <a:ext uri="{FF2B5EF4-FFF2-40B4-BE49-F238E27FC236}">
                <a16:creationId xmlns:a16="http://schemas.microsoft.com/office/drawing/2014/main" id="{28558DFF-A6FA-9632-5A80-D0EA81559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856" y="5064563"/>
            <a:ext cx="951216" cy="95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Immagine 42">
            <a:extLst>
              <a:ext uri="{FF2B5EF4-FFF2-40B4-BE49-F238E27FC236}">
                <a16:creationId xmlns:a16="http://schemas.microsoft.com/office/drawing/2014/main" id="{0417F747-8A39-101B-6B2C-2C9994D59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978" y="3758172"/>
            <a:ext cx="912784" cy="91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Immagine 48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92FEBE35-65FC-A012-8E00-0E5A37952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008" y="3784082"/>
            <a:ext cx="1030045" cy="102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50EB895C-6CA1-4D9F-46E4-0115B1D4F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410" y="2274732"/>
            <a:ext cx="951216" cy="80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Immagine 2">
            <a:extLst>
              <a:ext uri="{FF2B5EF4-FFF2-40B4-BE49-F238E27FC236}">
                <a16:creationId xmlns:a16="http://schemas.microsoft.com/office/drawing/2014/main" id="{EB89A93F-954B-2289-ABD7-824603DC1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244" y="3152798"/>
            <a:ext cx="1157194" cy="121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Immagine 5">
            <a:extLst>
              <a:ext uri="{FF2B5EF4-FFF2-40B4-BE49-F238E27FC236}">
                <a16:creationId xmlns:a16="http://schemas.microsoft.com/office/drawing/2014/main" id="{1946F2F9-C0DD-398C-E336-93A24F0C9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925" y="5369649"/>
            <a:ext cx="991538" cy="98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Immagine 2" descr="Alcolisti Anonimi Empoli | area Toscana">
            <a:extLst>
              <a:ext uri="{FF2B5EF4-FFF2-40B4-BE49-F238E27FC236}">
                <a16:creationId xmlns:a16="http://schemas.microsoft.com/office/drawing/2014/main" id="{C4ED54C2-68B1-8DFA-31D9-91C3CC29C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75" y="5369649"/>
            <a:ext cx="1157193" cy="10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Immagine 5">
            <a:extLst>
              <a:ext uri="{FF2B5EF4-FFF2-40B4-BE49-F238E27FC236}">
                <a16:creationId xmlns:a16="http://schemas.microsoft.com/office/drawing/2014/main" id="{E4212845-2245-D98A-DACC-1DD9A0A04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5" y="3102196"/>
            <a:ext cx="1239673" cy="122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0" name="Picture 37">
            <a:extLst>
              <a:ext uri="{FF2B5EF4-FFF2-40B4-BE49-F238E27FC236}">
                <a16:creationId xmlns:a16="http://schemas.microsoft.com/office/drawing/2014/main" id="{BBA91EC0-976B-A023-CEB1-F8A0D55EB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559" y="5070688"/>
            <a:ext cx="1303991" cy="169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Picture 35">
            <a:extLst>
              <a:ext uri="{FF2B5EF4-FFF2-40B4-BE49-F238E27FC236}">
                <a16:creationId xmlns:a16="http://schemas.microsoft.com/office/drawing/2014/main" id="{089EBA42-1C5E-2C3B-CDC8-D3C276DD9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05" y="5094507"/>
            <a:ext cx="1499730" cy="146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1" name="Picture 39">
            <a:extLst>
              <a:ext uri="{FF2B5EF4-FFF2-40B4-BE49-F238E27FC236}">
                <a16:creationId xmlns:a16="http://schemas.microsoft.com/office/drawing/2014/main" id="{298831A6-F6C1-BB6A-CC6B-4D10C8493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940" y="3127374"/>
            <a:ext cx="1431491" cy="149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Picture 33">
            <a:extLst>
              <a:ext uri="{FF2B5EF4-FFF2-40B4-BE49-F238E27FC236}">
                <a16:creationId xmlns:a16="http://schemas.microsoft.com/office/drawing/2014/main" id="{FD357022-286E-22E3-AE13-92CEF1416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410" y="3364361"/>
            <a:ext cx="1157194" cy="128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magine 20" descr="Immagine che contiene testo, Carattere, Elementi grafici, cerchio&#10;&#10;Descrizione generata automaticamente">
            <a:extLst>
              <a:ext uri="{FF2B5EF4-FFF2-40B4-BE49-F238E27FC236}">
                <a16:creationId xmlns:a16="http://schemas.microsoft.com/office/drawing/2014/main" id="{8C0841CB-41A1-C4C9-628E-85B2E84D69F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913133" y="3684636"/>
            <a:ext cx="965496" cy="965496"/>
          </a:xfrm>
          <a:prstGeom prst="rect">
            <a:avLst/>
          </a:prstGeom>
        </p:spPr>
      </p:pic>
      <p:pic>
        <p:nvPicPr>
          <p:cNvPr id="23" name="Immagine 22" descr="Immagine che contiene disegno, illustrazione, schizzo, cartone animato&#10;&#10;Descrizione generata automaticamente">
            <a:extLst>
              <a:ext uri="{FF2B5EF4-FFF2-40B4-BE49-F238E27FC236}">
                <a16:creationId xmlns:a16="http://schemas.microsoft.com/office/drawing/2014/main" id="{85D3E425-F3F1-B43D-BF27-AFFBE95333B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542188" y="3713833"/>
            <a:ext cx="965497" cy="96549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ED0D5E-DDFB-0ECF-9432-DDC05EB14F0E}"/>
              </a:ext>
            </a:extLst>
          </p:cNvPr>
          <p:cNvSpPr txBox="1"/>
          <p:nvPr/>
        </p:nvSpPr>
        <p:spPr>
          <a:xfrm>
            <a:off x="3803962" y="4717700"/>
            <a:ext cx="26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GRUPPO FAMIGLIE CERETA</a:t>
            </a:r>
            <a:endParaRPr lang="it-IT" b="1" i="1" dirty="0"/>
          </a:p>
        </p:txBody>
      </p:sp>
      <p:sp>
        <p:nvSpPr>
          <p:cNvPr id="9" name="Text 2">
            <a:extLst>
              <a:ext uri="{FF2B5EF4-FFF2-40B4-BE49-F238E27FC236}">
                <a16:creationId xmlns:a16="http://schemas.microsoft.com/office/drawing/2014/main" id="{8CA8DA75-1713-C417-D357-AF6D860309EC}"/>
              </a:ext>
            </a:extLst>
          </p:cNvPr>
          <p:cNvSpPr/>
          <p:nvPr/>
        </p:nvSpPr>
        <p:spPr>
          <a:xfrm>
            <a:off x="4009021" y="322155"/>
            <a:ext cx="5891581" cy="6053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3200" b="1" dirty="0">
                <a:latin typeface="+mj-lt"/>
              </a:rPr>
              <a:t>IL VOLONTARIATO a Volta </a:t>
            </a:r>
            <a:r>
              <a:rPr lang="en-ID" sz="3200" b="1" dirty="0" err="1">
                <a:latin typeface="+mj-lt"/>
              </a:rPr>
              <a:t>Mantovana</a:t>
            </a:r>
            <a:endParaRPr lang="en-ID" sz="3200" b="1" dirty="0">
              <a:latin typeface="+mj-lt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58E72F5-857C-7B58-A1B4-F295228DDE58}"/>
              </a:ext>
            </a:extLst>
          </p:cNvPr>
          <p:cNvSpPr txBox="1"/>
          <p:nvPr/>
        </p:nvSpPr>
        <p:spPr>
          <a:xfrm>
            <a:off x="2110230" y="6946414"/>
            <a:ext cx="352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GRUPPI CARITÀ PARROCCHIA VOLTA</a:t>
            </a:r>
            <a:endParaRPr lang="it-IT" b="1" i="1" dirty="0"/>
          </a:p>
        </p:txBody>
      </p:sp>
      <p:pic>
        <p:nvPicPr>
          <p:cNvPr id="13" name="Immagine 12" descr="Immagine che contiene appendiabiti&#10;&#10;Descrizione generata automaticamente">
            <a:extLst>
              <a:ext uri="{FF2B5EF4-FFF2-40B4-BE49-F238E27FC236}">
                <a16:creationId xmlns:a16="http://schemas.microsoft.com/office/drawing/2014/main" id="{A7026DA0-1C79-1279-B483-766C42BD547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843946" y="2187044"/>
            <a:ext cx="1222440" cy="896985"/>
          </a:xfrm>
          <a:prstGeom prst="rect">
            <a:avLst/>
          </a:prstGeom>
        </p:spPr>
      </p:pic>
      <p:pic>
        <p:nvPicPr>
          <p:cNvPr id="18" name="Immagine 17" descr="Immagine che contiene Elementi grafici, grafica, Carattere, schermata&#10;&#10;Descrizione generata automaticamente">
            <a:extLst>
              <a:ext uri="{FF2B5EF4-FFF2-40B4-BE49-F238E27FC236}">
                <a16:creationId xmlns:a16="http://schemas.microsoft.com/office/drawing/2014/main" id="{C0EA1F35-EB43-5102-5B2A-4A0B68EDBF9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063054" y="2553390"/>
            <a:ext cx="965496" cy="272648"/>
          </a:xfrm>
          <a:prstGeom prst="rect">
            <a:avLst/>
          </a:prstGeom>
        </p:spPr>
      </p:pic>
      <p:pic>
        <p:nvPicPr>
          <p:cNvPr id="20" name="Immagine 1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83935AD8-0E7A-AA19-EFBC-BF182314977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488694" y="2285681"/>
            <a:ext cx="758202" cy="708393"/>
          </a:xfrm>
          <a:prstGeom prst="rect">
            <a:avLst/>
          </a:prstGeom>
        </p:spPr>
      </p:pic>
      <p:pic>
        <p:nvPicPr>
          <p:cNvPr id="29" name="Immagine 28" descr="Immagine che contiene Carattere, logo, Elementi grafici, simbolo&#10;&#10;Descrizione generata automaticamente">
            <a:extLst>
              <a:ext uri="{FF2B5EF4-FFF2-40B4-BE49-F238E27FC236}">
                <a16:creationId xmlns:a16="http://schemas.microsoft.com/office/drawing/2014/main" id="{C72C6EBF-D712-59E2-7E07-16302197EA1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05296" y="4581497"/>
            <a:ext cx="1940402" cy="662971"/>
          </a:xfrm>
          <a:prstGeom prst="rect">
            <a:avLst/>
          </a:prstGeom>
        </p:spPr>
      </p:pic>
      <p:pic>
        <p:nvPicPr>
          <p:cNvPr id="6" name="Immagine 5" descr="Immagine che contiene testo, logo, cerchio, Carattere&#10;&#10;Descrizione generata automaticamente">
            <a:extLst>
              <a:ext uri="{FF2B5EF4-FFF2-40B4-BE49-F238E27FC236}">
                <a16:creationId xmlns:a16="http://schemas.microsoft.com/office/drawing/2014/main" id="{67056F55-9DA2-1FD8-D756-39C30561F55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115415" y="5124691"/>
            <a:ext cx="965393" cy="965393"/>
          </a:xfrm>
          <a:prstGeom prst="rect">
            <a:avLst/>
          </a:prstGeom>
        </p:spPr>
      </p:pic>
      <p:pic>
        <p:nvPicPr>
          <p:cNvPr id="19" name="Immagine 18" descr="Immagine che contiene testo, Carattere, Elementi grafici, design&#10;&#10;Descrizione generata automaticamente">
            <a:extLst>
              <a:ext uri="{FF2B5EF4-FFF2-40B4-BE49-F238E27FC236}">
                <a16:creationId xmlns:a16="http://schemas.microsoft.com/office/drawing/2014/main" id="{29E7DB30-18D6-AD84-EA02-C54BC91D976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537406" y="3326781"/>
            <a:ext cx="1024557" cy="10459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schermata, diagramma, Carattere&#10;&#10;Descrizione generata automaticamente">
            <a:extLst>
              <a:ext uri="{FF2B5EF4-FFF2-40B4-BE49-F238E27FC236}">
                <a16:creationId xmlns:a16="http://schemas.microsoft.com/office/drawing/2014/main" id="{5B1EDCF1-C180-986B-AAB5-72D31BD63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371475"/>
            <a:ext cx="13335000" cy="74866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274FB-122C-2DBA-CB39-65B3463C5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2AAEAC3C-2E6B-65DF-BB43-A4AE3A16B298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F3123349-6004-F2E4-F513-CD95D1F686F1}"/>
              </a:ext>
            </a:extLst>
          </p:cNvPr>
          <p:cNvSpPr/>
          <p:nvPr/>
        </p:nvSpPr>
        <p:spPr>
          <a:xfrm>
            <a:off x="0" y="0"/>
            <a:ext cx="14630400" cy="8296751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7D9DDAC7-5478-1497-3810-7407CCF89DB6}"/>
              </a:ext>
            </a:extLst>
          </p:cNvPr>
          <p:cNvSpPr/>
          <p:nvPr/>
        </p:nvSpPr>
        <p:spPr>
          <a:xfrm>
            <a:off x="4607033" y="443746"/>
            <a:ext cx="5416333" cy="6053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3200" b="1" dirty="0">
                <a:latin typeface="+mj-lt"/>
              </a:rPr>
              <a:t>IL VOLONTARIATO a  </a:t>
            </a:r>
            <a:r>
              <a:rPr lang="en-ID" sz="3200" b="1" dirty="0" err="1">
                <a:latin typeface="+mj-lt"/>
              </a:rPr>
              <a:t>Monzambano</a:t>
            </a:r>
            <a:endParaRPr lang="en-ID" sz="3200" b="1" dirty="0">
              <a:latin typeface="+mj-l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8F3FC84-DC14-9E11-1685-05557EE71124}"/>
              </a:ext>
            </a:extLst>
          </p:cNvPr>
          <p:cNvSpPr txBox="1"/>
          <p:nvPr/>
        </p:nvSpPr>
        <p:spPr>
          <a:xfrm>
            <a:off x="2117343" y="6581833"/>
            <a:ext cx="25263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b="1" dirty="0"/>
              <a:t>MAV ITALIANA</a:t>
            </a:r>
            <a:endParaRPr lang="it-IT" sz="3000" b="1" i="1" dirty="0"/>
          </a:p>
        </p:txBody>
      </p:sp>
      <p:pic>
        <p:nvPicPr>
          <p:cNvPr id="7" name="Immagine 6" descr="Immagine che contiene simbolo, rosso, Carminio&#10;&#10;Descrizione generata automaticamente">
            <a:extLst>
              <a:ext uri="{FF2B5EF4-FFF2-40B4-BE49-F238E27FC236}">
                <a16:creationId xmlns:a16="http://schemas.microsoft.com/office/drawing/2014/main" id="{F6C7981E-10AC-7F89-B2A7-509D718E4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729" y="2009618"/>
            <a:ext cx="1828800" cy="1828800"/>
          </a:xfrm>
          <a:prstGeom prst="rect">
            <a:avLst/>
          </a:prstGeom>
        </p:spPr>
      </p:pic>
      <p:pic>
        <p:nvPicPr>
          <p:cNvPr id="9" name="Immagine 8" descr="Immagine che contiene cartone animato, clipart, mammifero&#10;&#10;Descrizione generata automaticamente">
            <a:extLst>
              <a:ext uri="{FF2B5EF4-FFF2-40B4-BE49-F238E27FC236}">
                <a16:creationId xmlns:a16="http://schemas.microsoft.com/office/drawing/2014/main" id="{A8A18393-50BF-3E09-1F2E-F96FB4EA7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075" y="2029174"/>
            <a:ext cx="1771650" cy="1704975"/>
          </a:xfrm>
          <a:prstGeom prst="rect">
            <a:avLst/>
          </a:prstGeom>
        </p:spPr>
      </p:pic>
      <p:pic>
        <p:nvPicPr>
          <p:cNvPr id="11" name="Immagine 10" descr="Immagine che contiene testo, Elementi grafici, grafica, Carattere&#10;&#10;Descrizione generata automaticamente">
            <a:extLst>
              <a:ext uri="{FF2B5EF4-FFF2-40B4-BE49-F238E27FC236}">
                <a16:creationId xmlns:a16="http://schemas.microsoft.com/office/drawing/2014/main" id="{DFCBC8EB-D905-1B69-69FD-B8450C4E13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6234" y="4490200"/>
            <a:ext cx="2661356" cy="1074454"/>
          </a:xfrm>
          <a:prstGeom prst="rect">
            <a:avLst/>
          </a:prstGeom>
        </p:spPr>
      </p:pic>
      <p:pic>
        <p:nvPicPr>
          <p:cNvPr id="13" name="Immagine 12" descr="Immagine che contiene cerchio, logo, Elementi grafici, schermata&#10;&#10;Descrizione generata automaticamente">
            <a:extLst>
              <a:ext uri="{FF2B5EF4-FFF2-40B4-BE49-F238E27FC236}">
                <a16:creationId xmlns:a16="http://schemas.microsoft.com/office/drawing/2014/main" id="{0ECD93CF-CF68-B21A-7BFE-AC92698E9D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4916" y="2009618"/>
            <a:ext cx="2138155" cy="2057687"/>
          </a:xfrm>
          <a:prstGeom prst="rect">
            <a:avLst/>
          </a:prstGeom>
        </p:spPr>
      </p:pic>
      <p:pic>
        <p:nvPicPr>
          <p:cNvPr id="15" name="Immagine 14" descr="Immagine che contiene Carattere, logo, Elementi grafici, bianco&#10;&#10;Descrizione generata automaticamente">
            <a:extLst>
              <a:ext uri="{FF2B5EF4-FFF2-40B4-BE49-F238E27FC236}">
                <a16:creationId xmlns:a16="http://schemas.microsoft.com/office/drawing/2014/main" id="{C3FC163C-734D-4DFD-595A-710A5B5C09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6046" y="1957741"/>
            <a:ext cx="2138155" cy="2042417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812C45F-3287-2820-1A73-B2A8226E4455}"/>
              </a:ext>
            </a:extLst>
          </p:cNvPr>
          <p:cNvSpPr txBox="1"/>
          <p:nvPr/>
        </p:nvSpPr>
        <p:spPr>
          <a:xfrm>
            <a:off x="5708853" y="6590515"/>
            <a:ext cx="6107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CORSA PODISTICA ORATORIO MONZAMBANO </a:t>
            </a:r>
            <a:endParaRPr lang="it-IT" sz="2400" b="1" i="1" dirty="0"/>
          </a:p>
        </p:txBody>
      </p:sp>
      <p:pic>
        <p:nvPicPr>
          <p:cNvPr id="18" name="image40.jpg" title="Immagine">
            <a:extLst>
              <a:ext uri="{FF2B5EF4-FFF2-40B4-BE49-F238E27FC236}">
                <a16:creationId xmlns:a16="http://schemas.microsoft.com/office/drawing/2014/main" id="{00000000-0008-0000-0000-000024000000}"/>
              </a:ext>
            </a:extLst>
          </p:cNvPr>
          <p:cNvPicPr preferRelativeResize="0"/>
          <p:nvPr/>
        </p:nvPicPr>
        <p:blipFill>
          <a:blip r:embed="rId8" cstate="print"/>
          <a:stretch>
            <a:fillRect/>
          </a:stretch>
        </p:blipFill>
        <p:spPr>
          <a:xfrm>
            <a:off x="8416231" y="4272389"/>
            <a:ext cx="1382055" cy="1510076"/>
          </a:xfrm>
          <a:prstGeom prst="rect">
            <a:avLst/>
          </a:prstGeom>
          <a:noFill/>
        </p:spPr>
      </p:pic>
      <p:pic>
        <p:nvPicPr>
          <p:cNvPr id="20" name="Immagine 19" descr="Immagine che contiene cartone animato, cerchio, design, illustrazione&#10;&#10;Descrizione generata automaticamente">
            <a:extLst>
              <a:ext uri="{FF2B5EF4-FFF2-40B4-BE49-F238E27FC236}">
                <a16:creationId xmlns:a16="http://schemas.microsoft.com/office/drawing/2014/main" id="{16F2DDB2-8659-4D0F-0D89-CCD67AAE2A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0983" y="2090737"/>
            <a:ext cx="1543050" cy="1495425"/>
          </a:xfrm>
          <a:prstGeom prst="rect">
            <a:avLst/>
          </a:prstGeom>
        </p:spPr>
      </p:pic>
      <p:pic>
        <p:nvPicPr>
          <p:cNvPr id="21" name="image23.jpg" title="Immagine">
            <a:extLst>
              <a:ext uri="{FF2B5EF4-FFF2-40B4-BE49-F238E27FC236}">
                <a16:creationId xmlns:a16="http://schemas.microsoft.com/office/drawing/2014/main" id="{00000000-0008-0000-0000-000023000000}"/>
              </a:ext>
            </a:extLst>
          </p:cNvPr>
          <p:cNvPicPr preferRelativeResize="0"/>
          <p:nvPr/>
        </p:nvPicPr>
        <p:blipFill>
          <a:blip r:embed="rId10" cstate="print"/>
          <a:stretch>
            <a:fillRect/>
          </a:stretch>
        </p:blipFill>
        <p:spPr>
          <a:xfrm>
            <a:off x="2117343" y="4507379"/>
            <a:ext cx="2000250" cy="1057275"/>
          </a:xfrm>
          <a:prstGeom prst="rect">
            <a:avLst/>
          </a:prstGeom>
          <a:noFill/>
        </p:spPr>
      </p:pic>
      <p:pic>
        <p:nvPicPr>
          <p:cNvPr id="22" name="image39.jpg" title="Immagine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 preferRelativeResize="0"/>
          <p:nvPr/>
        </p:nvPicPr>
        <p:blipFill>
          <a:blip r:embed="rId11" cstate="print"/>
          <a:stretch>
            <a:fillRect/>
          </a:stretch>
        </p:blipFill>
        <p:spPr>
          <a:xfrm>
            <a:off x="10822805" y="4371839"/>
            <a:ext cx="2000250" cy="1257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4057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28372-9DEC-6168-DD38-B74C40A8C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1AFA425F-C710-B49B-F68E-84E2E0F58A42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3E97B485-B77A-6A25-C5CB-15ED3B058E72}"/>
              </a:ext>
            </a:extLst>
          </p:cNvPr>
          <p:cNvSpPr/>
          <p:nvPr/>
        </p:nvSpPr>
        <p:spPr>
          <a:xfrm>
            <a:off x="0" y="0"/>
            <a:ext cx="14630400" cy="8296751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schermata, diagramma, Carattere&#10;&#10;Descrizione generata automaticamente">
            <a:extLst>
              <a:ext uri="{FF2B5EF4-FFF2-40B4-BE49-F238E27FC236}">
                <a16:creationId xmlns:a16="http://schemas.microsoft.com/office/drawing/2014/main" id="{F1D11F63-A25C-113D-2C17-AB64C0633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371475"/>
            <a:ext cx="13335000" cy="74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16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528</Words>
  <Application>Microsoft Office PowerPoint</Application>
  <PresentationFormat>Personalizzato</PresentationFormat>
  <Paragraphs>114</Paragraphs>
  <Slides>14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Hero Font</vt:lpstr>
      <vt:lpstr>Raleway</vt:lpstr>
      <vt:lpstr>Roboto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anna maria furini</cp:lastModifiedBy>
  <cp:revision>33</cp:revision>
  <cp:lastPrinted>2024-03-13T17:00:07Z</cp:lastPrinted>
  <dcterms:created xsi:type="dcterms:W3CDTF">2024-03-05T10:47:41Z</dcterms:created>
  <dcterms:modified xsi:type="dcterms:W3CDTF">2024-03-13T18:03:29Z</dcterms:modified>
</cp:coreProperties>
</file>